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62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089"/>
    <p:restoredTop sz="94647"/>
  </p:normalViewPr>
  <p:slideViewPr>
    <p:cSldViewPr snapToGrid="0" snapToObjects="1">
      <p:cViewPr>
        <p:scale>
          <a:sx n="87" d="100"/>
          <a:sy n="87" d="100"/>
        </p:scale>
        <p:origin x="5316" y="15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pieChart>
        <c:varyColors val="1"/>
        <c:dLbls>
          <c:dLblPos val="ctr"/>
          <c:showLegendKey val="0"/>
          <c:showVal val="0"/>
          <c:showCatName val="0"/>
          <c:showSerName val="0"/>
          <c:showPercent val="1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000012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8D3262-B87A-5944-BF9C-E481141EEB9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97391" y="1910154"/>
            <a:ext cx="9144000" cy="2387600"/>
          </a:xfrm>
        </p:spPr>
        <p:txBody>
          <a:bodyPr anchor="b"/>
          <a:lstStyle>
            <a:lvl1pPr algn="ctr">
              <a:defRPr sz="6000" b="1" i="0">
                <a:solidFill>
                  <a:schemeClr val="tx1"/>
                </a:solidFill>
                <a:latin typeface="Avenir LT Std 85 Heavy" panose="020B0503020203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618808D-E5B4-0145-BF51-6400AB73B7B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97391" y="4389829"/>
            <a:ext cx="9144000" cy="1655762"/>
          </a:xfrm>
        </p:spPr>
        <p:txBody>
          <a:bodyPr/>
          <a:lstStyle>
            <a:lvl1pPr marL="0" indent="0" algn="ctr">
              <a:buNone/>
              <a:defRPr sz="2400" b="1" i="0">
                <a:solidFill>
                  <a:schemeClr val="bg2"/>
                </a:solidFill>
                <a:latin typeface="Avenir LT Std 65 Medium" panose="020B0503020203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53735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D21932-43E6-CC44-AF01-93BA8A4450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 i="0" baseline="0">
                <a:solidFill>
                  <a:schemeClr val="tx2"/>
                </a:solidFill>
                <a:latin typeface="Avenir LT Std 85 Heavy" panose="020B0503020203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1BD8A5E-74A9-7542-963E-94565CE8168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b="0" i="0">
                <a:solidFill>
                  <a:schemeClr val="bg2"/>
                </a:solidFill>
                <a:latin typeface="Avenir LT Std 45 Book" panose="020B0502020203020204" pitchFamily="34" charset="0"/>
                <a:cs typeface="Arial" panose="020B0604020202020204" pitchFamily="34" charset="0"/>
              </a:defRPr>
            </a:lvl1pPr>
            <a:lvl2pPr>
              <a:defRPr b="0" i="0">
                <a:solidFill>
                  <a:schemeClr val="bg2"/>
                </a:solidFill>
                <a:latin typeface="Avenir LT Std 45 Book" panose="020B0502020203020204" pitchFamily="34" charset="0"/>
                <a:cs typeface="Arial" panose="020B0604020202020204" pitchFamily="34" charset="0"/>
              </a:defRPr>
            </a:lvl2pPr>
            <a:lvl3pPr>
              <a:defRPr b="0" i="0">
                <a:solidFill>
                  <a:schemeClr val="bg2"/>
                </a:solidFill>
                <a:latin typeface="Avenir LT Std 45 Book" panose="020B0502020203020204" pitchFamily="34" charset="0"/>
                <a:cs typeface="Arial" panose="020B0604020202020204" pitchFamily="34" charset="0"/>
              </a:defRPr>
            </a:lvl3pPr>
            <a:lvl4pPr>
              <a:defRPr b="0" i="0">
                <a:solidFill>
                  <a:schemeClr val="bg2"/>
                </a:solidFill>
                <a:latin typeface="Avenir LT Std 45 Book" panose="020B0502020203020204" pitchFamily="34" charset="0"/>
                <a:cs typeface="Arial" panose="020B0604020202020204" pitchFamily="34" charset="0"/>
              </a:defRPr>
            </a:lvl4pPr>
            <a:lvl5pPr>
              <a:defRPr b="0" i="0">
                <a:solidFill>
                  <a:schemeClr val="bg2"/>
                </a:solidFill>
                <a:latin typeface="Avenir LT Std 45 Book" panose="020B0502020203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0932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16F9C5-9226-CF4D-BDB7-67B3C87066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076693"/>
            <a:ext cx="10515600" cy="2852737"/>
          </a:xfrm>
        </p:spPr>
        <p:txBody>
          <a:bodyPr anchor="b"/>
          <a:lstStyle>
            <a:lvl1pPr>
              <a:defRPr sz="600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FCDE4BA-F87F-1E4B-A614-86CED2F5CBA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3956418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bg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645784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1_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16F9C5-9226-CF4D-BDB7-67B3C87066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076693"/>
            <a:ext cx="10515600" cy="2852737"/>
          </a:xfrm>
        </p:spPr>
        <p:txBody>
          <a:bodyPr anchor="b"/>
          <a:lstStyle>
            <a:lvl1pPr>
              <a:defRPr sz="600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FCDE4BA-F87F-1E4B-A614-86CED2F5CBA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3956418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bg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1998657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DBEB81-20C0-A447-B630-7E43B7D720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91813A6-15D0-5441-9EB7-A91B5B1332B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  <a:lvl2pPr>
              <a:defRPr>
                <a:solidFill>
                  <a:schemeClr val="bg2"/>
                </a:solidFill>
              </a:defRPr>
            </a:lvl2pPr>
            <a:lvl3pPr>
              <a:defRPr>
                <a:solidFill>
                  <a:schemeClr val="bg2"/>
                </a:solidFill>
              </a:defRPr>
            </a:lvl3pPr>
            <a:lvl4pPr>
              <a:defRPr>
                <a:solidFill>
                  <a:schemeClr val="bg2"/>
                </a:solidFill>
              </a:defRPr>
            </a:lvl4pPr>
            <a:lvl5pPr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B094752-83A5-9448-A1A1-A85A66ABA92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  <a:lvl2pPr>
              <a:defRPr>
                <a:solidFill>
                  <a:schemeClr val="bg2"/>
                </a:solidFill>
              </a:defRPr>
            </a:lvl2pPr>
            <a:lvl3pPr>
              <a:defRPr>
                <a:solidFill>
                  <a:schemeClr val="bg2"/>
                </a:solidFill>
              </a:defRPr>
            </a:lvl3pPr>
            <a:lvl4pPr>
              <a:defRPr>
                <a:solidFill>
                  <a:schemeClr val="bg2"/>
                </a:solidFill>
              </a:defRPr>
            </a:lvl4pPr>
            <a:lvl5pPr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83798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744037-AEC1-6E45-A137-53D18C655B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4C308DC-C5BD-BD46-B314-EB8AEC0F83D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B239548-29B0-9148-AD03-F1E1AFB32E4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AA4C6E1-E62A-B549-8A28-B2DFCB67B77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C7A0B17-162E-7046-9708-0B8E3C4D941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6939021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0C0025-0E9C-2D45-80AA-1D36B8074E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E9ACA9E-3B36-5C49-A2DE-423C9FD45BA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3C163FE-31D4-5A42-8976-C9E9ABF4B91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>
                <a:solidFill>
                  <a:schemeClr val="bg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EC6FCB2F-1D74-5E49-B277-ADDCB37202CF}"/>
              </a:ext>
            </a:extLst>
          </p:cNvPr>
          <p:cNvGraphicFramePr/>
          <p:nvPr userDrawn="1">
            <p:extLst>
              <p:ext uri="{D42A27DB-BD31-4B8C-83A1-F6EECF244321}">
                <p14:modId xmlns:p14="http://schemas.microsoft.com/office/powerpoint/2010/main" val="2965739543"/>
              </p:ext>
            </p:extLst>
          </p:nvPr>
        </p:nvGraphicFramePr>
        <p:xfrm>
          <a:off x="2032000" y="719666"/>
          <a:ext cx="8128000" cy="54186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2707341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C2A209-23ED-4F40-87B0-571684C4CF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50D8E67-E096-D34B-AB04-82EA3411D19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3107F55-B2F3-5E43-B04D-8CF4DC95BAE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9931394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jp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63B4FEB-6305-494D-AB57-230FC694CE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251793D-0A64-9640-B710-12697FBFBA0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85870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  <p:sldLayoutId id="2147483649" r:id="rId2"/>
    <p:sldLayoutId id="2147483650" r:id="rId3"/>
    <p:sldLayoutId id="2147483651" r:id="rId4"/>
    <p:sldLayoutId id="2147483658" r:id="rId5"/>
    <p:sldLayoutId id="2147483652" r:id="rId6"/>
    <p:sldLayoutId id="2147483653" r:id="rId7"/>
    <p:sldLayoutId id="2147483656" r:id="rId8"/>
    <p:sldLayoutId id="2147483657" r:id="rId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i="0" kern="1200">
          <a:solidFill>
            <a:schemeClr val="tx2"/>
          </a:solidFill>
          <a:latin typeface="Avenir LT Std 85 Heavy" panose="020B0503020203020204" pitchFamily="34" charset="0"/>
          <a:ea typeface="Helvetica Neue Medium" panose="02000503000000020004" pitchFamily="2" charset="0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b="0" i="0" kern="1200">
          <a:solidFill>
            <a:schemeClr val="bg2"/>
          </a:solidFill>
          <a:latin typeface="Avenir LT Std 45 Book" panose="020B0502020203020204" pitchFamily="34" charset="0"/>
          <a:ea typeface="Helvetica Neue Light" panose="02000403000000020004" pitchFamily="2" charset="0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0" i="0" kern="1200">
          <a:solidFill>
            <a:schemeClr val="bg2"/>
          </a:solidFill>
          <a:latin typeface="Avenir LT Std 45 Book" panose="020B0502020203020204" pitchFamily="34" charset="0"/>
          <a:ea typeface="Helvetica Neue Light" panose="02000403000000020004" pitchFamily="2" charset="0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b="0" i="0" kern="1200">
          <a:solidFill>
            <a:schemeClr val="bg2"/>
          </a:solidFill>
          <a:latin typeface="Avenir LT Std 45 Book" panose="020B0502020203020204" pitchFamily="34" charset="0"/>
          <a:ea typeface="Helvetica Neue Light" panose="02000403000000020004" pitchFamily="2" charset="0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bg2"/>
          </a:solidFill>
          <a:latin typeface="Avenir LT Std 45 Book" panose="020B0502020203020204" pitchFamily="34" charset="0"/>
          <a:ea typeface="Helvetica Neue Light" panose="02000403000000020004" pitchFamily="2" charset="0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bg2"/>
          </a:solidFill>
          <a:latin typeface="Avenir LT Std 45 Book" panose="020B0502020203020204" pitchFamily="34" charset="0"/>
          <a:ea typeface="Helvetica Neue Light" panose="02000403000000020004" pitchFamily="2" charset="0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Rectangle 33">
            <a:extLst>
              <a:ext uri="{FF2B5EF4-FFF2-40B4-BE49-F238E27FC236}">
                <a16:creationId xmlns:a16="http://schemas.microsoft.com/office/drawing/2014/main" id="{DCB3B739-8B33-23B9-E9FB-C33D28738E12}"/>
              </a:ext>
            </a:extLst>
          </p:cNvPr>
          <p:cNvSpPr/>
          <p:nvPr/>
        </p:nvSpPr>
        <p:spPr>
          <a:xfrm>
            <a:off x="0" y="5728772"/>
            <a:ext cx="3051672" cy="1046601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2615E03-4964-0A44-A55F-B83337D45F2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022773" y="593892"/>
            <a:ext cx="5524797" cy="1322019"/>
          </a:xfrm>
        </p:spPr>
        <p:txBody>
          <a:bodyPr>
            <a:normAutofit lnSpcReduction="10000"/>
          </a:bodyPr>
          <a:lstStyle/>
          <a:p>
            <a:r>
              <a:rPr lang="en-US" dirty="0">
                <a:solidFill>
                  <a:schemeClr val="accent1"/>
                </a:solidFill>
              </a:rPr>
              <a:t>September 10-11, 2025</a:t>
            </a:r>
          </a:p>
          <a:p>
            <a:r>
              <a:rPr lang="en-US" b="0" dirty="0">
                <a:solidFill>
                  <a:schemeClr val="accent1"/>
                </a:solidFill>
              </a:rPr>
              <a:t>Joseph B. Martin Conference Center</a:t>
            </a:r>
          </a:p>
          <a:p>
            <a:r>
              <a:rPr lang="en-US" b="0" dirty="0">
                <a:solidFill>
                  <a:schemeClr val="accent1"/>
                </a:solidFill>
              </a:rPr>
              <a:t>Harvard Medical School, Boston MA</a:t>
            </a:r>
          </a:p>
        </p:txBody>
      </p:sp>
      <p:pic>
        <p:nvPicPr>
          <p:cNvPr id="9" name="Content Placeholder 8" descr="A city with trees and buildings&#10;&#10;AI-generated content may be incorrect.">
            <a:extLst>
              <a:ext uri="{FF2B5EF4-FFF2-40B4-BE49-F238E27FC236}">
                <a16:creationId xmlns:a16="http://schemas.microsoft.com/office/drawing/2014/main" id="{268BBE11-3265-281A-FF54-6DED7EFE7E25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2"/>
          <a:stretch>
            <a:fillRect/>
          </a:stretch>
        </p:blipFill>
        <p:spPr>
          <a:xfrm>
            <a:off x="6621137" y="2270276"/>
            <a:ext cx="3981795" cy="3981795"/>
          </a:xfrm>
        </p:spPr>
      </p:pic>
      <p:sp>
        <p:nvSpPr>
          <p:cNvPr id="15" name="Content Placeholder 14">
            <a:extLst>
              <a:ext uri="{FF2B5EF4-FFF2-40B4-BE49-F238E27FC236}">
                <a16:creationId xmlns:a16="http://schemas.microsoft.com/office/drawing/2014/main" id="{892FCD38-A730-30FD-A907-2BC55E44785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64986" y="2484551"/>
            <a:ext cx="5157787" cy="3767522"/>
          </a:xfrm>
        </p:spPr>
        <p:txBody>
          <a:bodyPr>
            <a:normAutofit/>
          </a:bodyPr>
          <a:lstStyle/>
          <a:p>
            <a:r>
              <a:rPr lang="en-US" sz="2000" b="1" dirty="0"/>
              <a:t>Focused on </a:t>
            </a:r>
            <a:r>
              <a:rPr lang="en-US" sz="2000" b="1" i="1" dirty="0"/>
              <a:t>ex vivo </a:t>
            </a:r>
            <a:r>
              <a:rPr lang="en-US" sz="2000" b="1" dirty="0"/>
              <a:t>gene therapy using hematopoietic stem cells</a:t>
            </a:r>
            <a:r>
              <a:rPr lang="en-US" sz="2000" dirty="0"/>
              <a:t> – advancing curative treatments for patients.</a:t>
            </a:r>
          </a:p>
          <a:p>
            <a:r>
              <a:rPr lang="en-US" sz="2000" b="1" dirty="0"/>
              <a:t>Brings together experts from academia, clinical centers, and biotechnology</a:t>
            </a:r>
            <a:r>
              <a:rPr lang="en-US" sz="2000" dirty="0"/>
              <a:t> to shape the future of the field.</a:t>
            </a:r>
          </a:p>
          <a:p>
            <a:r>
              <a:rPr lang="en-US" sz="2000" b="1" dirty="0"/>
              <a:t>Collaborative platform to address real-world challenges</a:t>
            </a:r>
            <a:r>
              <a:rPr lang="en-US" sz="2000" dirty="0"/>
              <a:t> and move innovations from the lab to the clinic.</a:t>
            </a:r>
          </a:p>
          <a:p>
            <a:r>
              <a:rPr lang="en-US" sz="2000" b="1" dirty="0"/>
              <a:t>Cutting-edge sessions</a:t>
            </a:r>
            <a:r>
              <a:rPr lang="en-US" sz="2000" dirty="0"/>
              <a:t> on mobilization and apheresis, conditioning strategies, patient engagement and long-term follow-up.</a:t>
            </a:r>
          </a:p>
        </p:txBody>
      </p:sp>
      <p:pic>
        <p:nvPicPr>
          <p:cNvPr id="25" name="Picture 24" descr="A qr code in a circle&#10;&#10;AI-generated content may be incorrect.">
            <a:extLst>
              <a:ext uri="{FF2B5EF4-FFF2-40B4-BE49-F238E27FC236}">
                <a16:creationId xmlns:a16="http://schemas.microsoft.com/office/drawing/2014/main" id="{C6900D36-505E-3DCD-6EA2-1AC853E0953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04867" y="4352926"/>
            <a:ext cx="2055559" cy="2055559"/>
          </a:xfrm>
          <a:prstGeom prst="rect">
            <a:avLst/>
          </a:prstGeom>
        </p:spPr>
      </p:pic>
      <p:pic>
        <p:nvPicPr>
          <p:cNvPr id="33" name="Picture 32" descr="A black background with blue text&#10;&#10;AI-generated content may be incorrect.">
            <a:extLst>
              <a:ext uri="{FF2B5EF4-FFF2-40B4-BE49-F238E27FC236}">
                <a16:creationId xmlns:a16="http://schemas.microsoft.com/office/drawing/2014/main" id="{604D9C3F-0047-9C7C-C10A-B9B8E78C8A6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9788" y="411601"/>
            <a:ext cx="4729100" cy="16866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031551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6">
      <a:dk1>
        <a:srgbClr val="4C86A0"/>
      </a:dk1>
      <a:lt1>
        <a:srgbClr val="A7A8A9"/>
      </a:lt1>
      <a:dk2>
        <a:srgbClr val="A12B2F"/>
      </a:dk2>
      <a:lt2>
        <a:srgbClr val="494F54"/>
      </a:lt2>
      <a:accent1>
        <a:srgbClr val="005470"/>
      </a:accent1>
      <a:accent2>
        <a:srgbClr val="4C86A0"/>
      </a:accent2>
      <a:accent3>
        <a:srgbClr val="A7A8A9"/>
      </a:accent3>
      <a:accent4>
        <a:srgbClr val="A12B2F"/>
      </a:accent4>
      <a:accent5>
        <a:srgbClr val="494F54"/>
      </a:accent5>
      <a:accent6>
        <a:srgbClr val="005470"/>
      </a:accent6>
      <a:hlink>
        <a:srgbClr val="A7A8A9"/>
      </a:hlink>
      <a:folHlink>
        <a:srgbClr val="A7A8A9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STCT_1296367-24_CorporatePPT" id="{A30816C2-9798-FF4F-8D86-AE656CA7BBF3}" vid="{D8A0FED9-8F99-7F4A-9C66-14DCC0B267E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ASTCT_1296367-24_CorporatePPT</Template>
  <TotalTime>23</TotalTime>
  <Words>84</Words>
  <Application>Microsoft Office PowerPoint</Application>
  <PresentationFormat>Widescreen</PresentationFormat>
  <Paragraphs>7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Arial</vt:lpstr>
      <vt:lpstr>Avenir LT Std 45 Book</vt:lpstr>
      <vt:lpstr>Avenir LT Std 65 Medium</vt:lpstr>
      <vt:lpstr>Avenir LT Std 85 Heavy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Dani Damario</dc:creator>
  <cp:lastModifiedBy>Dani Damario</cp:lastModifiedBy>
  <cp:revision>1</cp:revision>
  <dcterms:created xsi:type="dcterms:W3CDTF">2025-07-25T16:31:57Z</dcterms:created>
  <dcterms:modified xsi:type="dcterms:W3CDTF">2025-07-25T16:55:27Z</dcterms:modified>
</cp:coreProperties>
</file>